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9C97"/>
    <a:srgbClr val="A19F93"/>
    <a:srgbClr val="A8A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F0D86-73C9-485F-B753-26F1C7D0867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9C6C4AB-CE46-4B68-A0C2-5A3A9A01C87F}">
      <dgm:prSet/>
      <dgm:spPr/>
      <dgm:t>
        <a:bodyPr/>
        <a:lstStyle/>
        <a:p>
          <a:r>
            <a:rPr lang="ru-RU" dirty="0"/>
            <a:t>Заметим, что при увеличении </a:t>
          </a:r>
          <a:r>
            <a:rPr lang="en-US" dirty="0"/>
            <a:t>m </a:t>
          </a:r>
          <a:r>
            <a:rPr lang="ru-RU" dirty="0"/>
            <a:t>в супер гауссовском импульсе, график импульса становится больше похож на график прямоугольного импульса. </a:t>
          </a:r>
          <a:endParaRPr lang="en-US" dirty="0"/>
        </a:p>
      </dgm:t>
    </dgm:pt>
    <dgm:pt modelId="{E7CC0B12-1FDF-474F-8124-8403880B444F}" type="parTrans" cxnId="{E83168BF-B58F-4D96-8B2E-4244F8A9452F}">
      <dgm:prSet/>
      <dgm:spPr/>
      <dgm:t>
        <a:bodyPr/>
        <a:lstStyle/>
        <a:p>
          <a:endParaRPr lang="en-US"/>
        </a:p>
      </dgm:t>
    </dgm:pt>
    <dgm:pt modelId="{74F235D3-3873-4930-A7CE-302D1766B0EE}" type="sibTrans" cxnId="{E83168BF-B58F-4D96-8B2E-4244F8A9452F}">
      <dgm:prSet/>
      <dgm:spPr/>
      <dgm:t>
        <a:bodyPr/>
        <a:lstStyle/>
        <a:p>
          <a:endParaRPr lang="en-US"/>
        </a:p>
      </dgm:t>
    </dgm:pt>
    <dgm:pt modelId="{85B03A37-F905-4982-9A75-E71655D90F52}" type="pres">
      <dgm:prSet presAssocID="{AF2F0D86-73C9-485F-B753-26F1C7D0867E}" presName="linear" presStyleCnt="0">
        <dgm:presLayoutVars>
          <dgm:animLvl val="lvl"/>
          <dgm:resizeHandles val="exact"/>
        </dgm:presLayoutVars>
      </dgm:prSet>
      <dgm:spPr/>
    </dgm:pt>
    <dgm:pt modelId="{78EBF54C-8D6E-4FDB-8A77-2512930980F8}" type="pres">
      <dgm:prSet presAssocID="{39C6C4AB-CE46-4B68-A0C2-5A3A9A01C87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A6BA71F-B2C0-43FE-B4C2-6A5567B87946}" type="presOf" srcId="{AF2F0D86-73C9-485F-B753-26F1C7D0867E}" destId="{85B03A37-F905-4982-9A75-E71655D90F52}" srcOrd="0" destOrd="0" presId="urn:microsoft.com/office/officeart/2005/8/layout/vList2"/>
    <dgm:cxn modelId="{AFAC8FA5-EBAC-4282-863D-459D5DBB59B2}" type="presOf" srcId="{39C6C4AB-CE46-4B68-A0C2-5A3A9A01C87F}" destId="{78EBF54C-8D6E-4FDB-8A77-2512930980F8}" srcOrd="0" destOrd="0" presId="urn:microsoft.com/office/officeart/2005/8/layout/vList2"/>
    <dgm:cxn modelId="{E83168BF-B58F-4D96-8B2E-4244F8A9452F}" srcId="{AF2F0D86-73C9-485F-B753-26F1C7D0867E}" destId="{39C6C4AB-CE46-4B68-A0C2-5A3A9A01C87F}" srcOrd="0" destOrd="0" parTransId="{E7CC0B12-1FDF-474F-8124-8403880B444F}" sibTransId="{74F235D3-3873-4930-A7CE-302D1766B0EE}"/>
    <dgm:cxn modelId="{B6418B08-D7B1-4927-9A8B-3BDD6726A10C}" type="presParOf" srcId="{85B03A37-F905-4982-9A75-E71655D90F52}" destId="{78EBF54C-8D6E-4FDB-8A77-2512930980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BF54C-8D6E-4FDB-8A77-2512930980F8}">
      <dsp:nvSpPr>
        <dsp:cNvPr id="0" name=""/>
        <dsp:cNvSpPr/>
      </dsp:nvSpPr>
      <dsp:spPr>
        <a:xfrm>
          <a:off x="0" y="6138"/>
          <a:ext cx="2955722" cy="285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Заметим, что при увеличении </a:t>
          </a:r>
          <a:r>
            <a:rPr lang="en-US" sz="2000" kern="1200" dirty="0"/>
            <a:t>m </a:t>
          </a:r>
          <a:r>
            <a:rPr lang="ru-RU" sz="2000" kern="1200" dirty="0"/>
            <a:t>в супер гауссовском импульсе, график импульса становится больше похож на график прямоугольного импульса. </a:t>
          </a:r>
          <a:endParaRPr lang="en-US" sz="2000" kern="1200" dirty="0"/>
        </a:p>
      </dsp:txBody>
      <dsp:txXfrm>
        <a:off x="139360" y="145498"/>
        <a:ext cx="2677002" cy="257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DB60-C678-4584-8729-1D629AFD7A8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2290-C123-4845-AA3B-D456E095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2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DB60-C678-4584-8729-1D629AFD7A8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2290-C123-4845-AA3B-D456E095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1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DB60-C678-4584-8729-1D629AFD7A8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2290-C123-4845-AA3B-D456E09591B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0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DB60-C678-4584-8729-1D629AFD7A8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2290-C123-4845-AA3B-D456E095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6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DB60-C678-4584-8729-1D629AFD7A8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2290-C123-4845-AA3B-D456E09591B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94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DB60-C678-4584-8729-1D629AFD7A8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2290-C123-4845-AA3B-D456E095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35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DB60-C678-4584-8729-1D629AFD7A8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2290-C123-4845-AA3B-D456E095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28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DB60-C678-4584-8729-1D629AFD7A8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2290-C123-4845-AA3B-D456E095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9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DB60-C678-4584-8729-1D629AFD7A8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2290-C123-4845-AA3B-D456E095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15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DB60-C678-4584-8729-1D629AFD7A8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2290-C123-4845-AA3B-D456E095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88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DB60-C678-4584-8729-1D629AFD7A8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2290-C123-4845-AA3B-D456E095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7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DB60-C678-4584-8729-1D629AFD7A8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2290-C123-4845-AA3B-D456E095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2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DB60-C678-4584-8729-1D629AFD7A8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2290-C123-4845-AA3B-D456E095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8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DB60-C678-4584-8729-1D629AFD7A8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2290-C123-4845-AA3B-D456E095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9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DB60-C678-4584-8729-1D629AFD7A8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2290-C123-4845-AA3B-D456E095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DB60-C678-4584-8729-1D629AFD7A8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2290-C123-4845-AA3B-D456E095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9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4DB60-C678-4584-8729-1D629AFD7A8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4E2290-C123-4845-AA3B-D456E0959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s://www.desmos.com/calculator/74bkdpmko6" TargetMode="Externa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F9170-9D31-45EB-83F7-E8FFBF634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4700" dirty="0">
                <a:solidFill>
                  <a:srgbClr val="FFFFFF"/>
                </a:solidFill>
              </a:rPr>
              <a:t>Задача 5.5(г)</a:t>
            </a:r>
            <a:br>
              <a:rPr lang="ru-RU" sz="4700" dirty="0">
                <a:solidFill>
                  <a:srgbClr val="FFFFFF"/>
                </a:solidFill>
              </a:rPr>
            </a:br>
            <a:r>
              <a:rPr lang="ru-RU" sz="4700" dirty="0">
                <a:solidFill>
                  <a:srgbClr val="FFFFFF"/>
                </a:solidFill>
              </a:rPr>
              <a:t>Студент 304 группы ВМК МГУ</a:t>
            </a:r>
            <a:br>
              <a:rPr lang="ru-RU" sz="4700" dirty="0">
                <a:solidFill>
                  <a:srgbClr val="FFFFFF"/>
                </a:solidFill>
              </a:rPr>
            </a:br>
            <a:r>
              <a:rPr lang="ru-RU" sz="4700" dirty="0">
                <a:solidFill>
                  <a:srgbClr val="FFFFFF"/>
                </a:solidFill>
              </a:rPr>
              <a:t>Гладков Глеб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E78AFDE9-F28F-4DAC-9197-32ECB8455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388" y="4940062"/>
            <a:ext cx="6531572" cy="1687037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C675CB-C4B2-42F1-B975-6D946C55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8" y="402663"/>
            <a:ext cx="7710488" cy="35093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3BFA5C-5ACA-4B93-8C11-5A729BCC0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388" y="3730592"/>
            <a:ext cx="7710488" cy="12247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2AF617-9AA9-4DDF-9E6D-9741AC6F0A66}"/>
              </a:ext>
            </a:extLst>
          </p:cNvPr>
          <p:cNvSpPr txBox="1"/>
          <p:nvPr/>
        </p:nvSpPr>
        <p:spPr>
          <a:xfrm>
            <a:off x="4298148" y="0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Постановка задачи</a:t>
            </a:r>
          </a:p>
        </p:txBody>
      </p:sp>
    </p:spTree>
    <p:extLst>
      <p:ext uri="{BB962C8B-B14F-4D97-AF65-F5344CB8AC3E}">
        <p14:creationId xmlns:p14="http://schemas.microsoft.com/office/powerpoint/2010/main" val="112899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0835AB-79C4-4FF1-84FA-C7453D765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6587">
            <a:off x="465375" y="690704"/>
            <a:ext cx="8923918" cy="5443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F8B783-E49C-4B34-BF75-559DEF6288AE}"/>
              </a:ext>
            </a:extLst>
          </p:cNvPr>
          <p:cNvSpPr txBox="1"/>
          <p:nvPr/>
        </p:nvSpPr>
        <p:spPr>
          <a:xfrm>
            <a:off x="4331735" y="141630"/>
            <a:ext cx="352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Для прямоугольного импульса</a:t>
            </a:r>
          </a:p>
        </p:txBody>
      </p:sp>
    </p:spTree>
    <p:extLst>
      <p:ext uri="{BB962C8B-B14F-4D97-AF65-F5344CB8AC3E}">
        <p14:creationId xmlns:p14="http://schemas.microsoft.com/office/powerpoint/2010/main" val="408735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1B6E880-F0DA-414B-B843-7D5741FBF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956" y="609600"/>
            <a:ext cx="6394585" cy="225321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96170D-1AE4-4F17-B230-2F5B0D79BF35}"/>
              </a:ext>
            </a:extLst>
          </p:cNvPr>
          <p:cNvSpPr txBox="1"/>
          <p:nvPr/>
        </p:nvSpPr>
        <p:spPr>
          <a:xfrm>
            <a:off x="2842072" y="141839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Сигнал прямоугольного импульса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4E723F-8AE1-4E0F-BB38-4C41B18309B7}"/>
              </a:ext>
            </a:extLst>
          </p:cNvPr>
          <p:cNvSpPr txBox="1"/>
          <p:nvPr/>
        </p:nvSpPr>
        <p:spPr>
          <a:xfrm>
            <a:off x="2810012" y="3429000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Спектр прямоугольного импульса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7D30D6-05E0-4F82-9F38-FE9F55423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956" y="3995191"/>
            <a:ext cx="6394585" cy="16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9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EEC24A-AF9B-41BD-A989-236C4AC3F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88" y="266699"/>
            <a:ext cx="8238640" cy="6086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7DCFAD-13A5-47C9-97D0-6E29A735E969}"/>
              </a:ext>
            </a:extLst>
          </p:cNvPr>
          <p:cNvSpPr txBox="1"/>
          <p:nvPr/>
        </p:nvSpPr>
        <p:spPr>
          <a:xfrm>
            <a:off x="2592178" y="82033"/>
            <a:ext cx="381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Для супер гауссовского импульса</a:t>
            </a:r>
          </a:p>
        </p:txBody>
      </p:sp>
    </p:spTree>
    <p:extLst>
      <p:ext uri="{BB962C8B-B14F-4D97-AF65-F5344CB8AC3E}">
        <p14:creationId xmlns:p14="http://schemas.microsoft.com/office/powerpoint/2010/main" val="38095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B3F8D7-0739-42F2-BF0C-1E8D6129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67" y="811924"/>
            <a:ext cx="7464934" cy="28340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07485C-83F0-4E8A-BC01-8C81A72F3ACF}"/>
              </a:ext>
            </a:extLst>
          </p:cNvPr>
          <p:cNvSpPr txBox="1"/>
          <p:nvPr/>
        </p:nvSpPr>
        <p:spPr>
          <a:xfrm>
            <a:off x="2741865" y="158854"/>
            <a:ext cx="421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Сигнал супер гауссовского импульса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9C2CBB-97CA-4EE4-A06D-6D3B72C9A761}"/>
              </a:ext>
            </a:extLst>
          </p:cNvPr>
          <p:cNvSpPr txBox="1"/>
          <p:nvPr/>
        </p:nvSpPr>
        <p:spPr>
          <a:xfrm>
            <a:off x="1145666" y="44259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1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2DC4B6-EEDC-447C-8373-7C3956C831EF}"/>
              </a:ext>
            </a:extLst>
          </p:cNvPr>
          <p:cNvSpPr txBox="1"/>
          <p:nvPr/>
        </p:nvSpPr>
        <p:spPr>
          <a:xfrm>
            <a:off x="2772428" y="3788851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Спектр супер гауссовского импульса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E4AEA6A-D73D-474D-8B29-CFB112F29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66" y="4268060"/>
            <a:ext cx="7464934" cy="176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8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19C05-266D-4659-9284-245DA2C76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53067"/>
            <a:ext cx="6228291" cy="43518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/>
              <a:t>Были получены </a:t>
            </a:r>
            <a:r>
              <a:rPr lang="en-US" sz="2400" dirty="0"/>
              <a:t>const</a:t>
            </a:r>
            <a:r>
              <a:rPr lang="ru-RU" sz="2400" dirty="0"/>
              <a:t> для прямоугольного и супер гауссовского импульса при </a:t>
            </a:r>
            <a:r>
              <a:rPr lang="en-US" sz="2400" dirty="0"/>
              <a:t>m = 1.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Отсюда можно сделать вывод, что ширина спектра прямоугольного импульса в два раза шире, чем у супер гауссовского импульса при </a:t>
            </a:r>
            <a:r>
              <a:rPr lang="en-US" sz="2400" dirty="0"/>
              <a:t>m = 1.</a:t>
            </a:r>
            <a:endParaRPr lang="ru-RU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027BA-DF39-4A36-AB74-84D3D372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685008" cy="4351866"/>
          </a:xfrm>
        </p:spPr>
        <p:txBody>
          <a:bodyPr anchor="ctr"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Промежуточные выводы</a:t>
            </a:r>
          </a:p>
        </p:txBody>
      </p:sp>
    </p:spTree>
    <p:extLst>
      <p:ext uri="{BB962C8B-B14F-4D97-AF65-F5344CB8AC3E}">
        <p14:creationId xmlns:p14="http://schemas.microsoft.com/office/powerpoint/2010/main" val="82778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163EF8-E810-4E6E-9423-780652F0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9" y="710972"/>
            <a:ext cx="4579887" cy="17743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844151-A11F-48C7-94DC-57B68444B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9" y="2893033"/>
            <a:ext cx="4654712" cy="17766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63FCEB-6D54-47CF-8E80-B0B319D63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89" y="5083659"/>
            <a:ext cx="4625059" cy="17743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99FBEC-6165-48B7-B7DF-6A8C9A36FFFF}"/>
              </a:ext>
            </a:extLst>
          </p:cNvPr>
          <p:cNvSpPr txBox="1"/>
          <p:nvPr/>
        </p:nvSpPr>
        <p:spPr>
          <a:xfrm>
            <a:off x="417806" y="400607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2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C51B25-F2D7-4BA8-AE77-21E76DE4682C}"/>
              </a:ext>
            </a:extLst>
          </p:cNvPr>
          <p:cNvSpPr txBox="1"/>
          <p:nvPr/>
        </p:nvSpPr>
        <p:spPr>
          <a:xfrm>
            <a:off x="417807" y="256180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4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EB4494-268D-4127-8CA9-63EAC03C81AC}"/>
              </a:ext>
            </a:extLst>
          </p:cNvPr>
          <p:cNvSpPr txBox="1"/>
          <p:nvPr/>
        </p:nvSpPr>
        <p:spPr>
          <a:xfrm>
            <a:off x="417806" y="475035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8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3F7A33-4AFA-467E-A112-64A51E690436}"/>
              </a:ext>
            </a:extLst>
          </p:cNvPr>
          <p:cNvSpPr txBox="1"/>
          <p:nvPr/>
        </p:nvSpPr>
        <p:spPr>
          <a:xfrm>
            <a:off x="3002587" y="116650"/>
            <a:ext cx="421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Сигнал супер гауссовского импульса</a:t>
            </a:r>
          </a:p>
        </p:txBody>
      </p:sp>
      <p:graphicFrame>
        <p:nvGraphicFramePr>
          <p:cNvPr id="25" name="Объект 2">
            <a:extLst>
              <a:ext uri="{FF2B5EF4-FFF2-40B4-BE49-F238E27FC236}">
                <a16:creationId xmlns:a16="http://schemas.microsoft.com/office/drawing/2014/main" id="{98B4760D-EF87-4C69-886A-108E285640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36110"/>
              </p:ext>
            </p:extLst>
          </p:nvPr>
        </p:nvGraphicFramePr>
        <p:xfrm>
          <a:off x="6096000" y="710972"/>
          <a:ext cx="2955722" cy="2867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7" name="TextBox 26">
            <a:hlinkClick r:id="rId10"/>
            <a:extLst>
              <a:ext uri="{FF2B5EF4-FFF2-40B4-BE49-F238E27FC236}">
                <a16:creationId xmlns:a16="http://schemas.microsoft.com/office/drawing/2014/main" id="{54794884-CF36-47AD-8FA2-38C0C26A1867}"/>
              </a:ext>
            </a:extLst>
          </p:cNvPr>
          <p:cNvSpPr txBox="1"/>
          <p:nvPr/>
        </p:nvSpPr>
        <p:spPr>
          <a:xfrm>
            <a:off x="6188279" y="6627167"/>
            <a:ext cx="518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Ссылка на графики: </a:t>
            </a:r>
            <a:r>
              <a:rPr lang="en-US" sz="1200" dirty="0"/>
              <a:t>https://www.desmos.com/calculator/74bkdpmko6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735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A4426C-4D36-45EC-9861-0461B9239E3B}"/>
              </a:ext>
            </a:extLst>
          </p:cNvPr>
          <p:cNvSpPr txBox="1"/>
          <p:nvPr/>
        </p:nvSpPr>
        <p:spPr>
          <a:xfrm>
            <a:off x="497497" y="2970819"/>
            <a:ext cx="6075916" cy="1650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 err="1">
                <a:solidFill>
                  <a:srgbClr val="FFFFFF"/>
                </a:solidFill>
              </a:rPr>
              <a:t>Соответственно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при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увеличении</a:t>
            </a:r>
            <a:r>
              <a:rPr lang="en-US" dirty="0">
                <a:solidFill>
                  <a:srgbClr val="FFFFFF"/>
                </a:solidFill>
              </a:rPr>
              <a:t> m </a:t>
            </a:r>
            <a:r>
              <a:rPr lang="en-US" dirty="0" err="1">
                <a:solidFill>
                  <a:srgbClr val="FFFFFF"/>
                </a:solidFill>
              </a:rPr>
              <a:t>можно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говорить</a:t>
            </a:r>
            <a:r>
              <a:rPr lang="en-US" dirty="0">
                <a:solidFill>
                  <a:srgbClr val="FFFFFF"/>
                </a:solidFill>
              </a:rPr>
              <a:t> о </a:t>
            </a:r>
            <a:r>
              <a:rPr lang="en-US" dirty="0" err="1">
                <a:solidFill>
                  <a:srgbClr val="FFFFFF"/>
                </a:solidFill>
              </a:rPr>
              <a:t>том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что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график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спектра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супер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гауссовского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импульса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будет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становиться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более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похожим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на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график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спектра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прямоугольного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импульса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E17F7F-0188-4B9D-97B4-B46ED7B0EEA7}"/>
              </a:ext>
            </a:extLst>
          </p:cNvPr>
          <p:cNvSpPr txBox="1"/>
          <p:nvPr/>
        </p:nvSpPr>
        <p:spPr>
          <a:xfrm>
            <a:off x="510753" y="1455411"/>
            <a:ext cx="585734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kern="1200" dirty="0"/>
              <a:t>На лекции было показано, что форма импульса влияет на ширину его спектра. Спектр будет тем шире, чем менее гладким является форма его импульса. </a:t>
            </a:r>
            <a:endParaRPr lang="en-US" kern="1200" dirty="0"/>
          </a:p>
          <a:p>
            <a:pPr>
              <a:spcAft>
                <a:spcPts val="600"/>
              </a:spcAft>
            </a:pP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F8DF3-D1FB-43C4-B12F-489DC857CC22}"/>
              </a:ext>
            </a:extLst>
          </p:cNvPr>
          <p:cNvSpPr txBox="1"/>
          <p:nvPr/>
        </p:nvSpPr>
        <p:spPr>
          <a:xfrm>
            <a:off x="477553" y="4669541"/>
            <a:ext cx="5964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Отсюда можно сделать вывод, что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t</a:t>
            </a:r>
            <a:r>
              <a:rPr lang="en-US" dirty="0" err="1">
                <a:latin typeface="Symbol" panose="05050102010706020507" pitchFamily="18" charset="2"/>
              </a:rPr>
              <a:t>Du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ru-RU" dirty="0"/>
              <a:t>будет увеличиваться при увеличении </a:t>
            </a:r>
            <a:r>
              <a:rPr lang="en-US" dirty="0"/>
              <a:t>m </a:t>
            </a:r>
            <a:r>
              <a:rPr lang="ru-RU" dirty="0"/>
              <a:t>в супер гауссовском импульсе, но не будет превосходить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t</a:t>
            </a:r>
            <a:r>
              <a:rPr lang="en-US" dirty="0" err="1">
                <a:latin typeface="Symbol" panose="05050102010706020507" pitchFamily="18" charset="2"/>
              </a:rPr>
              <a:t>Du</a:t>
            </a:r>
            <a:r>
              <a:rPr lang="ru-RU" dirty="0">
                <a:latin typeface="Symbol" panose="05050102010706020507" pitchFamily="18" charset="2"/>
              </a:rPr>
              <a:t> </a:t>
            </a:r>
            <a:r>
              <a:rPr lang="ru-RU" dirty="0"/>
              <a:t>прямоугольного импульса.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5299B3-7F91-4CA1-86E6-DF84A13E1354}"/>
              </a:ext>
            </a:extLst>
          </p:cNvPr>
          <p:cNvSpPr txBox="1"/>
          <p:nvPr/>
        </p:nvSpPr>
        <p:spPr>
          <a:xfrm>
            <a:off x="7277601" y="2686102"/>
            <a:ext cx="4914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это значит, что ширина спектра супер гауссовского импульса будет увеличиваться с увеличением </a:t>
            </a:r>
            <a:r>
              <a:rPr lang="en-US" dirty="0"/>
              <a:t>m, </a:t>
            </a:r>
            <a:r>
              <a:rPr lang="ru-RU" dirty="0"/>
              <a:t>но не будет превосходить ширину спектра прямоугольного импульса.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0231129-971C-4DB7-A7C0-21A872B7E1D3}"/>
              </a:ext>
            </a:extLst>
          </p:cNvPr>
          <p:cNvCxnSpPr>
            <a:cxnSpLocks/>
          </p:cNvCxnSpPr>
          <p:nvPr/>
        </p:nvCxnSpPr>
        <p:spPr>
          <a:xfrm>
            <a:off x="6581982" y="963606"/>
            <a:ext cx="21965" cy="5092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C390C311-B3C3-4E95-BB28-0360FD0A4A38}"/>
              </a:ext>
            </a:extLst>
          </p:cNvPr>
          <p:cNvSpPr/>
          <p:nvPr/>
        </p:nvSpPr>
        <p:spPr>
          <a:xfrm>
            <a:off x="6592964" y="3287243"/>
            <a:ext cx="448702" cy="2936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16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233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Symbol</vt:lpstr>
      <vt:lpstr>Trebuchet MS</vt:lpstr>
      <vt:lpstr>Wingdings 3</vt:lpstr>
      <vt:lpstr>Аспект</vt:lpstr>
      <vt:lpstr>Задача 5.5(г) Студент 304 группы ВМК МГУ Гладков Глеб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Промежуточные выводы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5.5(г) Студент 304 группы ВМК МГУ Гладков Глеб</dc:title>
  <dc:creator>Gegalare</dc:creator>
  <cp:lastModifiedBy>Gegalare</cp:lastModifiedBy>
  <cp:revision>3</cp:revision>
  <dcterms:created xsi:type="dcterms:W3CDTF">2020-11-02T22:59:40Z</dcterms:created>
  <dcterms:modified xsi:type="dcterms:W3CDTF">2020-11-02T23:36:18Z</dcterms:modified>
</cp:coreProperties>
</file>